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DM Sans" charset="1" panose="00000000000000000000"/>
      <p:regular r:id="rId10"/>
    </p:embeddedFont>
    <p:embeddedFont>
      <p:font typeface="DM Sans Bold" charset="1" panose="00000000000000000000"/>
      <p:regular r:id="rId11"/>
    </p:embeddedFont>
    <p:embeddedFont>
      <p:font typeface="DM Sans Italics" charset="1" panose="00000000000000000000"/>
      <p:regular r:id="rId12"/>
    </p:embeddedFont>
    <p:embeddedFont>
      <p:font typeface="DM Sans Bold Italics" charset="1" panose="00000000000000000000"/>
      <p:regular r:id="rId13"/>
    </p:embeddedFont>
    <p:embeddedFont>
      <p:font typeface="DM Serif Display" charset="1" panose="00000000000000000000"/>
      <p:regular r:id="rId14"/>
    </p:embeddedFont>
    <p:embeddedFont>
      <p:font typeface="DM Serif Display Italics" charset="1" panose="00000000000000000000"/>
      <p:regular r:id="rId15"/>
    </p:embeddedFont>
    <p:embeddedFont>
      <p:font typeface="Courier New OS" charset="1" panose="02070309020205020404"/>
      <p:regular r:id="rId16"/>
    </p:embeddedFont>
    <p:embeddedFont>
      <p:font typeface="Courier New OS Bold" charset="1" panose="02070609020205020404"/>
      <p:regular r:id="rId17"/>
    </p:embeddedFont>
    <p:embeddedFont>
      <p:font typeface="Courier New OS Italics" charset="1" panose="02070409020205090404"/>
      <p:regular r:id="rId18"/>
    </p:embeddedFont>
    <p:embeddedFont>
      <p:font typeface="Courier New OS Bold Italics" charset="1" panose="02070609020205090404"/>
      <p:regular r:id="rId19"/>
    </p:embeddedFont>
    <p:embeddedFont>
      <p:font typeface="Cooper BT Bold" charset="1" panose="0208080404030B020404"/>
      <p:regular r:id="rId20"/>
    </p:embeddedFont>
    <p:embeddedFont>
      <p:font typeface="Cooper BT Bold Italics" charset="1" panose="0208080405030B090404"/>
      <p:regular r:id="rId21"/>
    </p:embeddedFont>
    <p:embeddedFont>
      <p:font typeface="Cooper BT Light" charset="1" panose="0208050304030B020404"/>
      <p:regular r:id="rId22"/>
    </p:embeddedFont>
    <p:embeddedFont>
      <p:font typeface="Cooper BT Light Italics" charset="1" panose="0208050304030B090404"/>
      <p:regular r:id="rId23"/>
    </p:embeddedFont>
    <p:embeddedFont>
      <p:font typeface="Cooper BT Medium" charset="1" panose="0208060305030B020404"/>
      <p:regular r:id="rId24"/>
    </p:embeddedFont>
    <p:embeddedFont>
      <p:font typeface="Cooper BT Medium Italics" charset="1" panose="0208060305030B090404"/>
      <p:regular r:id="rId25"/>
    </p:embeddedFont>
    <p:embeddedFont>
      <p:font typeface="Cooper BT Heavy" charset="1" panose="0208090404030B020404"/>
      <p:regular r:id="rId26"/>
    </p:embeddedFont>
    <p:embeddedFont>
      <p:font typeface="Cooper BT Heavy Italics" charset="1" panose="0208090405030B0904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37" Target="slides/slide10.xml" Type="http://schemas.openxmlformats.org/officeDocument/2006/relationships/slide"/><Relationship Id="rId38" Target="slides/slide11.xml" Type="http://schemas.openxmlformats.org/officeDocument/2006/relationships/slide"/><Relationship Id="rId39" Target="slides/slide12.xml" Type="http://schemas.openxmlformats.org/officeDocument/2006/relationships/slide"/><Relationship Id="rId4" Target="theme/theme1.xml" Type="http://schemas.openxmlformats.org/officeDocument/2006/relationships/theme"/><Relationship Id="rId40" Target="slides/slide13.xml" Type="http://schemas.openxmlformats.org/officeDocument/2006/relationships/slide"/><Relationship Id="rId41" Target="slides/slide14.xml" Type="http://schemas.openxmlformats.org/officeDocument/2006/relationships/slide"/><Relationship Id="rId42" Target="slides/slide15.xml" Type="http://schemas.openxmlformats.org/officeDocument/2006/relationships/slide"/><Relationship Id="rId43" Target="slides/slide16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slide15.xml" Type="http://schemas.openxmlformats.org/officeDocument/2006/relationships/slide"/><Relationship Id="rId3" Target="slide10.xml" Type="http://schemas.openxmlformats.org/officeDocument/2006/relationships/slid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3EB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174493" y="385969"/>
            <a:ext cx="3371515" cy="3631516"/>
          </a:xfrm>
          <a:custGeom>
            <a:avLst/>
            <a:gdLst/>
            <a:ahLst/>
            <a:cxnLst/>
            <a:rect r="r" b="b" t="t" l="l"/>
            <a:pathLst>
              <a:path h="3631516" w="3371515">
                <a:moveTo>
                  <a:pt x="0" y="0"/>
                </a:moveTo>
                <a:lnTo>
                  <a:pt x="3371515" y="0"/>
                </a:lnTo>
                <a:lnTo>
                  <a:pt x="3371515" y="3631516"/>
                </a:lnTo>
                <a:lnTo>
                  <a:pt x="0" y="36315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3634" r="-2812" b="-1363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08001" y="952500"/>
            <a:ext cx="5223272" cy="647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7"/>
              </a:lnSpc>
              <a:spcBef>
                <a:spcPct val="0"/>
              </a:spcBef>
            </a:pPr>
            <a:r>
              <a:rPr lang="en-US" sz="3805">
                <a:solidFill>
                  <a:srgbClr val="000000"/>
                </a:solidFill>
                <a:latin typeface="DM Serif Display"/>
              </a:rPr>
              <a:t>Student’s Details 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31242" y="2306904"/>
            <a:ext cx="4055791" cy="5964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66"/>
              </a:lnSpc>
              <a:spcBef>
                <a:spcPct val="0"/>
              </a:spcBef>
            </a:pPr>
            <a:r>
              <a:rPr lang="en-US" sz="3475">
                <a:solidFill>
                  <a:srgbClr val="000000"/>
                </a:solidFill>
                <a:latin typeface="DM Sans"/>
              </a:rPr>
              <a:t>Name - Aman Singh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3181513"/>
            <a:ext cx="13039499" cy="587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1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DM Sans"/>
              </a:rPr>
              <a:t>SkillsBuild Email id - singh4444aman@gmail.com  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32077" y="3950810"/>
            <a:ext cx="15854088" cy="587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1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DM Sans"/>
              </a:rPr>
              <a:t>College Name-  Rungta College of Engineering and Technology, Bhilai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85231" y="4719668"/>
            <a:ext cx="5817096" cy="5878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1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DM Sans"/>
              </a:rPr>
              <a:t>College State - Chhattisgarh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0" y="5583776"/>
            <a:ext cx="16378206" cy="11974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71"/>
              </a:lnSpc>
              <a:spcBef>
                <a:spcPct val="0"/>
              </a:spcBef>
            </a:pPr>
            <a:r>
              <a:rPr lang="en-US" sz="3479">
                <a:solidFill>
                  <a:srgbClr val="000000"/>
                </a:solidFill>
                <a:latin typeface="DM Sans"/>
              </a:rPr>
              <a:t>      Internship Domain/ Start and End Date -  </a:t>
            </a:r>
            <a:r>
              <a:rPr lang="en-US" sz="3479">
                <a:solidFill>
                  <a:srgbClr val="000000"/>
                </a:solidFill>
                <a:latin typeface="DM Sans Bold"/>
              </a:rPr>
              <a:t>CyberSecurity</a:t>
            </a:r>
            <a:r>
              <a:rPr lang="en-US" sz="3479">
                <a:solidFill>
                  <a:srgbClr val="000000"/>
                </a:solidFill>
                <a:latin typeface="DM Sans"/>
              </a:rPr>
              <a:t> / </a:t>
            </a:r>
            <a:r>
              <a:rPr lang="en-US" sz="3479">
                <a:solidFill>
                  <a:srgbClr val="000000"/>
                </a:solidFill>
                <a:latin typeface="DM Sans Bold"/>
              </a:rPr>
              <a:t>13 October</a:t>
            </a:r>
            <a:r>
              <a:rPr lang="en-US" sz="3479">
                <a:solidFill>
                  <a:srgbClr val="000000"/>
                </a:solidFill>
                <a:latin typeface="DM Sans"/>
              </a:rPr>
              <a:t>2023  to   </a:t>
            </a:r>
            <a:r>
              <a:rPr lang="en-US" sz="3479">
                <a:solidFill>
                  <a:srgbClr val="000000"/>
                </a:solidFill>
                <a:latin typeface="DM Sans Bold"/>
              </a:rPr>
              <a:t>26 November</a:t>
            </a:r>
            <a:r>
              <a:rPr lang="en-US" sz="3479">
                <a:solidFill>
                  <a:srgbClr val="000000"/>
                </a:solidFill>
                <a:latin typeface="DM Sans"/>
              </a:rPr>
              <a:t> 2023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2999567"/>
            <a:ext cx="18288000" cy="7129414"/>
            <a:chOff x="0" y="0"/>
            <a:chExt cx="4816593" cy="187770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877706"/>
            </a:xfrm>
            <a:custGeom>
              <a:avLst/>
              <a:gdLst/>
              <a:ahLst/>
              <a:cxnLst/>
              <a:rect r="r" b="b" t="t" l="l"/>
              <a:pathLst>
                <a:path h="187770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877706"/>
                  </a:lnTo>
                  <a:lnTo>
                    <a:pt x="0" y="1877706"/>
                  </a:lnTo>
                  <a:close/>
                </a:path>
              </a:pathLst>
            </a:custGeom>
            <a:solidFill>
              <a:srgbClr val="5034C4">
                <a:alpha val="4706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19158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3784132"/>
            <a:ext cx="4761624" cy="5560283"/>
          </a:xfrm>
          <a:custGeom>
            <a:avLst/>
            <a:gdLst/>
            <a:ahLst/>
            <a:cxnLst/>
            <a:rect r="r" b="b" t="t" l="l"/>
            <a:pathLst>
              <a:path h="5560283" w="4761624">
                <a:moveTo>
                  <a:pt x="0" y="0"/>
                </a:moveTo>
                <a:lnTo>
                  <a:pt x="4761624" y="0"/>
                </a:lnTo>
                <a:lnTo>
                  <a:pt x="4761624" y="5560284"/>
                </a:lnTo>
                <a:lnTo>
                  <a:pt x="0" y="55602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16850" y="423024"/>
            <a:ext cx="15705713" cy="2299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42"/>
              </a:lnSpc>
            </a:pPr>
            <a:r>
              <a:rPr lang="en-US" sz="6601">
                <a:solidFill>
                  <a:srgbClr val="5034C4"/>
                </a:solidFill>
                <a:latin typeface="DM Sans Bold"/>
              </a:rPr>
              <a:t>How did you customize the project  and make it your own  </a:t>
            </a:r>
          </a:p>
        </p:txBody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6261295" y="3196368"/>
          <a:ext cx="10998005" cy="8972550"/>
        </p:xfrm>
        <a:graphic>
          <a:graphicData uri="http://schemas.openxmlformats.org/drawingml/2006/table">
            <a:tbl>
              <a:tblPr/>
              <a:tblGrid>
                <a:gridCol w="1259168"/>
                <a:gridCol w="9738837"/>
              </a:tblGrid>
              <a:tr h="161925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Developed a unique variant of image steganography using the novel Bit-Plane Complexity Segmentation (BPCS) Steganography technique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1935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Implemented the project in multiple development environments:</a:t>
                      </a:r>
                      <a:endParaRPr lang="en-US" sz="1100"/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Visual Studio Code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PyCharm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Google Colab</a:t>
                      </a:r>
                    </a:p>
                    <a:p>
                      <a:pPr>
                        <a:lnSpc>
                          <a:spcPts val="322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1920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Shared the project on Discord for community engagement and feedback.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1940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Deployed the project using GitHub, ensuring accessibility and version control.</a:t>
                      </a:r>
                      <a:endParaRPr lang="en-US" sz="1100"/>
                    </a:p>
                    <a:p>
                      <a:pPr>
                        <a:lnSpc>
                          <a:spcPts val="3220"/>
                        </a:lnSpc>
                      </a:pPr>
                    </a:p>
                    <a:p>
                      <a:pPr>
                        <a:lnSpc>
                          <a:spcPts val="3220"/>
                        </a:lnSpc>
                      </a:pPr>
                    </a:p>
                    <a:p>
                      <a:pPr>
                        <a:lnSpc>
                          <a:spcPts val="3220"/>
                        </a:lnSpc>
                      </a:pPr>
                    </a:p>
                    <a:p>
                      <a:pPr>
                        <a:lnSpc>
                          <a:spcPts val="322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9535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Greater geographic distribution and representation of the workforce.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898425"/>
            <a:ext cx="5578317" cy="4490149"/>
            <a:chOff x="0" y="0"/>
            <a:chExt cx="7437757" cy="598686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33350"/>
              <a:ext cx="7437757" cy="12238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699"/>
                </a:lnSpc>
              </a:pPr>
              <a:r>
                <a:rPr lang="en-US" sz="6699" spc="-66">
                  <a:solidFill>
                    <a:srgbClr val="5034C4"/>
                  </a:solidFill>
                  <a:latin typeface="DM Sans Bold"/>
                </a:rPr>
                <a:t>Modeling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681565"/>
              <a:ext cx="7437757" cy="4305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49"/>
                </a:lnSpc>
              </a:pPr>
              <a:r>
                <a:rPr lang="en-US" sz="2499">
                  <a:solidFill>
                    <a:srgbClr val="5034C4"/>
                  </a:solidFill>
                  <a:latin typeface="DM Sans"/>
                </a:rPr>
                <a:t>Presenting live not your thing? No worries! Record your Canva Presentation your audience can watch at their own pace.</a:t>
              </a:r>
              <a:r>
                <a:rPr lang="en-US" sz="2499">
                  <a:solidFill>
                    <a:srgbClr val="5034C4"/>
                  </a:solidFill>
                  <a:latin typeface="DM Sans"/>
                </a:rPr>
                <a:t> </a:t>
              </a:r>
            </a:p>
            <a:p>
              <a:pPr>
                <a:lnSpc>
                  <a:spcPts val="3749"/>
                </a:lnSpc>
              </a:pPr>
            </a:p>
            <a:p>
              <a:pPr>
                <a:lnSpc>
                  <a:spcPts val="3749"/>
                </a:lnSpc>
              </a:pPr>
              <a:r>
                <a:rPr lang="en-US" sz="2499">
                  <a:solidFill>
                    <a:srgbClr val="5034C4"/>
                  </a:solidFill>
                  <a:latin typeface="DM Sans"/>
                </a:rPr>
                <a:t>Don't forget to delete or hide this page before presenting. </a:t>
              </a: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7329915" y="1148580"/>
          <a:ext cx="9929385" cy="12801374"/>
        </p:xfrm>
        <a:graphic>
          <a:graphicData uri="http://schemas.openxmlformats.org/drawingml/2006/table">
            <a:tbl>
              <a:tblPr/>
              <a:tblGrid>
                <a:gridCol w="1034581"/>
                <a:gridCol w="8894805"/>
              </a:tblGrid>
              <a:tr h="161925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Literature Review: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Conduct a comprehensive review of existing literature on steganography, with a focus on BPCS techniques, to build a strong theoretical foundation.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1965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Tool Development:</a:t>
                      </a:r>
                      <a:endParaRPr lang="en-US" sz="1100"/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Design: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Out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line the architecture of the BPCS steganography tool, including the user interface, embedding and extraction algorithms, and error handling mechanisms.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Implementation: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Code the tool using a suitable programming language (e.g., Python) and libraries (e.g., OpenCV, NumPy).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Testing: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Perform unit testing and integration testing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to ens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ure reliability and accuracy.</a:t>
                      </a:r>
                    </a:p>
                    <a:p>
                      <a:pPr>
                        <a:lnSpc>
                          <a:spcPts val="322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30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Application Scenarios and Ethical Discussion: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Explore real-world scenarios where BPCS steganography could be beneficial, and discuss ethical considerations, particularly regarding privacy and security.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Once you're done, download your Canva Presentation in MP4 file format or get a link to your Talking Presentation and share it with others.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You can also record a video inside the editor! Go to 'Uploads' and click on 'Record yourself'.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065238"/>
            <a:ext cx="5578317" cy="2156524"/>
            <a:chOff x="0" y="0"/>
            <a:chExt cx="7437757" cy="287536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33350"/>
              <a:ext cx="7437757" cy="122385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699"/>
                </a:lnSpc>
              </a:pPr>
              <a:r>
                <a:rPr lang="en-US" sz="6699" spc="-66">
                  <a:solidFill>
                    <a:srgbClr val="5034C4"/>
                  </a:solidFill>
                  <a:latin typeface="DM Sans Bold"/>
                </a:rPr>
                <a:t>Modeling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681565"/>
              <a:ext cx="7437757" cy="1193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49"/>
                </a:lnSpc>
              </a:pPr>
              <a:r>
                <a:rPr lang="en-US" sz="2499">
                  <a:solidFill>
                    <a:srgbClr val="5034C4"/>
                  </a:solidFill>
                  <a:latin typeface="DM Sans"/>
                </a:rPr>
                <a:t>Methodologies</a:t>
              </a:r>
            </a:p>
            <a:p>
              <a:pPr>
                <a:lnSpc>
                  <a:spcPts val="3749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7329915" y="1148580"/>
          <a:ext cx="9929385" cy="10829361"/>
        </p:xfrm>
        <a:graphic>
          <a:graphicData uri="http://schemas.openxmlformats.org/drawingml/2006/table">
            <a:tbl>
              <a:tblPr/>
              <a:tblGrid>
                <a:gridCol w="1034581"/>
                <a:gridCol w="8894805"/>
              </a:tblGrid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1955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Experimental Analysis:</a:t>
                      </a:r>
                      <a:endParaRPr lang="en-US" sz="1100"/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Capacity T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esting: Determ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ine the maximum amount of data that can be hidden without noticeable image degradation.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Robustness Testing: Assess the system's performance against image compression, scaling, cropping, and other common image processing operations.</a:t>
                      </a:r>
                    </a:p>
                    <a:p>
                      <a:pPr marL="496571" indent="-248285" lvl="1">
                        <a:lnSpc>
                          <a:spcPts val="3220"/>
                        </a:lnSpc>
                        <a:buFont typeface="Arial"/>
                        <a:buChar char="•"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Steganalysis Resistance: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Evaluate the tool's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ability to withstand detection by common steganalysis techniques.</a:t>
                      </a:r>
                    </a:p>
                    <a:p>
                      <a:pPr>
                        <a:lnSpc>
                          <a:spcPts val="322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You can also record a video inside the editor! Go to 'Uploads' and click on 'Record yourself'.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031775"/>
            <a:ext cx="5578317" cy="884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99"/>
              </a:lnSpc>
            </a:pPr>
            <a:r>
              <a:rPr lang="en-US" sz="6699" spc="-66">
                <a:solidFill>
                  <a:srgbClr val="5034C4"/>
                </a:solidFill>
                <a:latin typeface="DM Sans Bold"/>
              </a:rPr>
              <a:t>Results</a:t>
            </a:r>
          </a:p>
        </p:txBody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7329915" y="1148580"/>
          <a:ext cx="9929385" cy="11458462"/>
        </p:xfrm>
        <a:graphic>
          <a:graphicData uri="http://schemas.openxmlformats.org/drawingml/2006/table">
            <a:tbl>
              <a:tblPr/>
              <a:tblGrid>
                <a:gridCol w="1034581"/>
                <a:gridCol w="8894805"/>
              </a:tblGrid>
              <a:tr h="201930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Enhanced Understanding of Steganography: 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The project has deepened our understanding of digital steganography, particularly the BPCS method, which is a sophisticated approach to hiding data within images.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1935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Advancement in Data Hiding Techniques: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By implementing a unique variant of BPCS, the project contributes to the advancement of data hiding techniques, showcasing the potential for high-capacity and secure information embedding in digital media.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30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Tool Versatility and Accessibility: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The development across multiple platforms (Visual Studio Code, PyCharm, Google Colab) demonstrates the tool's versatility and ensures broader accessibility for different user groups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30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Community Engagement and Feedback: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Sharing the project on platforms like Discord has facilitated community engagement, allowing for valuable feedback, which is crucial for iterative improvement and real-world applicability.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1925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Once you're done, download your Canva Presentation in MP4 file format or get a link to your Talking Presentation and share it with others.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06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You can also record a video inside the editor! Go to 'Uploads' and click on 'Record yourself'.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3031775"/>
            <a:ext cx="5578317" cy="8845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699"/>
              </a:lnSpc>
            </a:pPr>
            <a:r>
              <a:rPr lang="en-US" sz="6699" spc="-66">
                <a:solidFill>
                  <a:srgbClr val="5034C4"/>
                </a:solidFill>
                <a:latin typeface="DM Sans Bold"/>
              </a:rPr>
              <a:t>Results</a:t>
            </a:r>
          </a:p>
        </p:txBody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7329915" y="1148580"/>
          <a:ext cx="9929385" cy="9486449"/>
        </p:xfrm>
        <a:graphic>
          <a:graphicData uri="http://schemas.openxmlformats.org/drawingml/2006/table">
            <a:tbl>
              <a:tblPr/>
              <a:tblGrid>
                <a:gridCol w="1034581"/>
                <a:gridCol w="8894805"/>
              </a:tblGrid>
              <a:tr h="201930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Semi-Bold"/>
                        </a:rPr>
                        <a:t>Innovation in Secure Communication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: The project underscores the importance and potential of steganography in secure communications, especially in scenarios where conventional encryption might draw undue attention.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1930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r>
                        <a:rPr lang="en-US" sz="2700">
                          <a:solidFill>
                            <a:srgbClr val="7AC7CF"/>
                          </a:solidFill>
                          <a:latin typeface="DM Sans Bold"/>
                        </a:rPr>
                        <a:t>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r>
                        <a:rPr lang="en-US" sz="2300">
                          <a:solidFill>
                            <a:srgbClr val="5034C4"/>
                          </a:solidFill>
                          <a:latin typeface="DM Sans Bold"/>
                        </a:rPr>
                        <a:t>Ethical and Legal Implications:</a:t>
                      </a:r>
                      <a:r>
                        <a:rPr lang="en-US" sz="2300">
                          <a:solidFill>
                            <a:srgbClr val="5034C4"/>
                          </a:solidFill>
                          <a:latin typeface="DM Sans"/>
                        </a:rPr>
                        <a:t> By bringing attention to the capabilities of steganography, the project also highlights the need for ethical considerations and legal frameworks governing its use, especially in matters of privacy and security.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61962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377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2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34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79801" y="2111685"/>
            <a:ext cx="3149512" cy="6276201"/>
          </a:xfrm>
          <a:custGeom>
            <a:avLst/>
            <a:gdLst/>
            <a:ahLst/>
            <a:cxnLst/>
            <a:rect r="r" b="b" t="t" l="l"/>
            <a:pathLst>
              <a:path h="6276201" w="3149512">
                <a:moveTo>
                  <a:pt x="0" y="0"/>
                </a:moveTo>
                <a:lnTo>
                  <a:pt x="3149512" y="0"/>
                </a:lnTo>
                <a:lnTo>
                  <a:pt x="3149512" y="6276201"/>
                </a:lnTo>
                <a:lnTo>
                  <a:pt x="0" y="62762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418862" y="1184585"/>
            <a:ext cx="11256421" cy="927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99"/>
              </a:lnSpc>
            </a:pPr>
            <a:r>
              <a:rPr lang="en-US" sz="5499">
                <a:solidFill>
                  <a:srgbClr val="FFFFFF"/>
                </a:solidFill>
                <a:latin typeface="DM Sans Bold"/>
              </a:rPr>
              <a:t>Links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327850" y="2702669"/>
            <a:ext cx="571922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u="sng">
                <a:solidFill>
                  <a:srgbClr val="7AC7CF"/>
                </a:solidFill>
                <a:latin typeface="DM Sans Bold"/>
              </a:rPr>
              <a:t>GitHub link 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21268" y="2246739"/>
            <a:ext cx="6777951" cy="1430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</a:p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latin typeface="DM Sans"/>
              </a:rPr>
              <a:t>https://github.com/mvpamansingh/Image-Steganography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327850" y="4448551"/>
            <a:ext cx="571922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u="sng">
                <a:solidFill>
                  <a:srgbClr val="7AC7CF"/>
                </a:solidFill>
                <a:latin typeface="DM Sans Bold"/>
              </a:rPr>
              <a:t>Google Drive link 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921268" y="4380547"/>
            <a:ext cx="6338032" cy="1430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latin typeface="DM Sans"/>
              </a:rPr>
              <a:t>https://drive.google.com/drive/folders/1blCMraEURyGooeCGmIP1lj5biPNTraX8?usp=sharing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18862" y="6277927"/>
            <a:ext cx="571922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u="sng">
                <a:solidFill>
                  <a:srgbClr val="7AC7CF"/>
                </a:solidFill>
                <a:latin typeface="DM Sans Bold"/>
              </a:rPr>
              <a:t>Resource link 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615413" y="6006465"/>
            <a:ext cx="6338032" cy="191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latin typeface="DM Sans"/>
              </a:rPr>
              <a:t>https://en.wikipedia.org/wiki/BPCS-steganography#:~:text=BPCS%2Dsteganography%20(Bit%2DPlane,cover%2C%20or%20dummy%20data%22.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615413" y="8630062"/>
            <a:ext cx="6338032" cy="944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>
                <a:solidFill>
                  <a:srgbClr val="FFFFFF"/>
                </a:solidFill>
                <a:latin typeface="DM Sans"/>
              </a:rPr>
              <a:t>https://ieeexplore.ieee.org/document/9633914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34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72200" y="111328"/>
            <a:ext cx="9843831" cy="10175672"/>
          </a:xfrm>
          <a:custGeom>
            <a:avLst/>
            <a:gdLst/>
            <a:ahLst/>
            <a:cxnLst/>
            <a:rect r="r" b="b" t="t" l="l"/>
            <a:pathLst>
              <a:path h="10175672" w="9843831">
                <a:moveTo>
                  <a:pt x="0" y="0"/>
                </a:moveTo>
                <a:lnTo>
                  <a:pt x="9843831" y="0"/>
                </a:lnTo>
                <a:lnTo>
                  <a:pt x="9843831" y="10175672"/>
                </a:lnTo>
                <a:lnTo>
                  <a:pt x="0" y="101756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371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167726" y="1952183"/>
            <a:ext cx="6350208" cy="3059408"/>
            <a:chOff x="0" y="0"/>
            <a:chExt cx="8466944" cy="4079211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66675"/>
              <a:ext cx="8466944" cy="28543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250"/>
                </a:lnSpc>
              </a:pPr>
              <a:r>
                <a:rPr lang="en-US" sz="7500">
                  <a:solidFill>
                    <a:srgbClr val="F6E8C0"/>
                  </a:solidFill>
                  <a:latin typeface="Cooper BT"/>
                </a:rPr>
                <a:t>THANK</a:t>
              </a:r>
            </a:p>
            <a:p>
              <a:pPr algn="ctr">
                <a:lnSpc>
                  <a:spcPts val="8250"/>
                </a:lnSpc>
              </a:pPr>
              <a:r>
                <a:rPr lang="en-US" sz="7500">
                  <a:solidFill>
                    <a:srgbClr val="F6E8C0"/>
                  </a:solidFill>
                  <a:latin typeface="Cooper BT"/>
                </a:rPr>
                <a:t>YOU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069561"/>
              <a:ext cx="8466944" cy="1009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300"/>
                </a:lnSpc>
                <a:spcBef>
                  <a:spcPct val="0"/>
                </a:spcBef>
              </a:pPr>
              <a:r>
                <a:rPr lang="en-US" sz="4500">
                  <a:solidFill>
                    <a:srgbClr val="F6E8C0"/>
                  </a:solidFill>
                  <a:latin typeface="Courier New OS"/>
                </a:rPr>
                <a:t>:)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034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6474332"/>
            <a:ext cx="18288000" cy="3812668"/>
            <a:chOff x="0" y="0"/>
            <a:chExt cx="4816593" cy="100416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004160"/>
            </a:xfrm>
            <a:custGeom>
              <a:avLst/>
              <a:gdLst/>
              <a:ahLst/>
              <a:cxnLst/>
              <a:rect r="r" b="b" t="t" l="l"/>
              <a:pathLst>
                <a:path h="100416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004160"/>
                  </a:lnTo>
                  <a:lnTo>
                    <a:pt x="0" y="1004160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10422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557806" y="831895"/>
            <a:ext cx="5503176" cy="8623210"/>
          </a:xfrm>
          <a:custGeom>
            <a:avLst/>
            <a:gdLst/>
            <a:ahLst/>
            <a:cxnLst/>
            <a:rect r="r" b="b" t="t" l="l"/>
            <a:pathLst>
              <a:path h="8623210" w="5503176">
                <a:moveTo>
                  <a:pt x="0" y="0"/>
                </a:moveTo>
                <a:lnTo>
                  <a:pt x="5503176" y="0"/>
                </a:lnTo>
                <a:lnTo>
                  <a:pt x="5503176" y="8623210"/>
                </a:lnTo>
                <a:lnTo>
                  <a:pt x="0" y="86232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8216206" y="1449606"/>
            <a:ext cx="8487032" cy="4866313"/>
            <a:chOff x="0" y="0"/>
            <a:chExt cx="11316042" cy="648841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1163943"/>
              <a:ext cx="11316042" cy="53244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560"/>
                </a:lnSpc>
              </a:pPr>
              <a:r>
                <a:rPr lang="en-US" sz="8800">
                  <a:solidFill>
                    <a:srgbClr val="FFFFFF"/>
                  </a:solidFill>
                  <a:latin typeface="DM Sans Bold"/>
                </a:rPr>
                <a:t>Hiding message in an image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-47625"/>
              <a:ext cx="11316042" cy="5251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 spc="62">
                  <a:solidFill>
                    <a:srgbClr val="FFFFFF"/>
                  </a:solidFill>
                  <a:latin typeface="DM Sans"/>
                </a:rPr>
                <a:t>CYBERSECURITY AND IMAGE STEGANOGRAPHY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216206" y="7473119"/>
            <a:ext cx="8291442" cy="436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92"/>
              </a:lnSpc>
            </a:pPr>
            <a:r>
              <a:rPr lang="en-US" sz="2637" u="sng">
                <a:solidFill>
                  <a:srgbClr val="5034C4"/>
                </a:solidFill>
                <a:latin typeface="DM Sans"/>
              </a:rPr>
              <a:t>Efficiency, productivity, and better results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3EB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9307286" y="1503589"/>
          <a:ext cx="7913914" cy="7483929"/>
        </p:xfrm>
        <a:graphic>
          <a:graphicData uri="http://schemas.openxmlformats.org/drawingml/2006/table">
            <a:tbl>
              <a:tblPr/>
              <a:tblGrid>
                <a:gridCol w="1230086"/>
                <a:gridCol w="6683829"/>
              </a:tblGrid>
              <a:tr h="1212396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4900"/>
                        </a:lnSpc>
                        <a:defRPr/>
                      </a:pPr>
                      <a:r>
                        <a:rPr lang="en-US" sz="3500">
                          <a:solidFill>
                            <a:srgbClr val="7AC7CF"/>
                          </a:solidFill>
                          <a:latin typeface="DM Sans Bold"/>
                        </a:rPr>
                        <a:t>01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u="sng">
                          <a:solidFill>
                            <a:srgbClr val="5034C4"/>
                          </a:solidFill>
                          <a:latin typeface="DM Sans"/>
                        </a:rPr>
                        <a:t>Project Overview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38943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4900"/>
                        </a:lnSpc>
                        <a:defRPr/>
                      </a:pPr>
                      <a:r>
                        <a:rPr lang="en-US" sz="3500">
                          <a:solidFill>
                            <a:srgbClr val="7AC7CF"/>
                          </a:solidFill>
                          <a:latin typeface="DM Sans Bold"/>
                        </a:rPr>
                        <a:t>02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u="sng">
                          <a:solidFill>
                            <a:srgbClr val="5034C4"/>
                          </a:solidFill>
                          <a:latin typeface="DM Sans"/>
                        </a:rPr>
                        <a:t>Who are the end users?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12396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4900"/>
                        </a:lnSpc>
                        <a:defRPr/>
                      </a:pPr>
                      <a:r>
                        <a:rPr lang="en-US" sz="3500">
                          <a:solidFill>
                            <a:srgbClr val="7AC7CF"/>
                          </a:solidFill>
                          <a:latin typeface="DM Sans Bold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u="sng">
                          <a:solidFill>
                            <a:srgbClr val="5034C4"/>
                          </a:solidFill>
                          <a:latin typeface="DM Sans"/>
                        </a:rPr>
                        <a:t>Solution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95400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4900"/>
                        </a:lnSpc>
                        <a:defRPr/>
                      </a:pPr>
                      <a:r>
                        <a:rPr lang="en-US" sz="3500">
                          <a:solidFill>
                            <a:srgbClr val="7AC7CF"/>
                          </a:solidFill>
                          <a:latin typeface="DM Sans Bold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u="sng">
                          <a:solidFill>
                            <a:srgbClr val="5034C4"/>
                          </a:solidFill>
                          <a:latin typeface="DM Sans"/>
                          <a:hlinkClick r:id="rId2" action="ppaction://hlinksldjump"/>
                        </a:rPr>
                        <a:t>How did you customize the project</a:t>
                      </a:r>
                      <a:r>
                        <a:rPr lang="en-US" sz="2499" u="sng">
                          <a:solidFill>
                            <a:srgbClr val="5034C4"/>
                          </a:solidFill>
                          <a:latin typeface="DM Sans"/>
                          <a:hlinkClick r:id="rId2" action="ppaction://hlinksldjump"/>
                        </a:rPr>
                        <a:t> and make it your own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12396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4900"/>
                        </a:lnSpc>
                        <a:defRPr/>
                      </a:pPr>
                      <a:r>
                        <a:rPr lang="en-US" sz="3500">
                          <a:solidFill>
                            <a:srgbClr val="7AC7CF"/>
                          </a:solidFill>
                          <a:latin typeface="DM Sans Bold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u="sng">
                          <a:solidFill>
                            <a:srgbClr val="5034C4"/>
                          </a:solidFill>
                          <a:latin typeface="DM Sans"/>
                        </a:rPr>
                        <a:t>Modeling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212396">
                <a:tc>
                  <a:txBody>
                    <a:bodyPr anchor="t" rtlCol="false"/>
                    <a:lstStyle/>
                    <a:p>
                      <a:pPr algn="r">
                        <a:lnSpc>
                          <a:spcPts val="4900"/>
                        </a:lnSpc>
                        <a:defRPr/>
                      </a:pPr>
                      <a:r>
                        <a:rPr lang="en-US" sz="3500">
                          <a:solidFill>
                            <a:srgbClr val="7AC7CF"/>
                          </a:solidFill>
                          <a:latin typeface="DM Sans Bold"/>
                        </a:rPr>
                        <a:t>06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r>
                        <a:rPr lang="en-US" sz="2499" u="sng">
                          <a:solidFill>
                            <a:srgbClr val="5034C4"/>
                          </a:solidFill>
                          <a:latin typeface="DM Sans"/>
                          <a:hlinkClick r:id="rId3" action="ppaction://hlinksldjump"/>
                        </a:rPr>
                        <a:t>Results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3" id="3"/>
          <p:cNvGrpSpPr/>
          <p:nvPr/>
        </p:nvGrpSpPr>
        <p:grpSpPr>
          <a:xfrm rot="0">
            <a:off x="1629602" y="3713045"/>
            <a:ext cx="6194541" cy="2860910"/>
            <a:chOff x="0" y="0"/>
            <a:chExt cx="8259388" cy="381454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0"/>
              <a:ext cx="8259388" cy="2044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120"/>
                </a:lnSpc>
              </a:pPr>
              <a:r>
                <a:rPr lang="en-US" sz="10100">
                  <a:solidFill>
                    <a:srgbClr val="5034C4"/>
                  </a:solidFill>
                  <a:latin typeface="DM Sans Bold"/>
                </a:rPr>
                <a:t>Agenda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531424"/>
              <a:ext cx="8259388" cy="12831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5034C4"/>
                  </a:solidFill>
                  <a:latin typeface="DM Sans"/>
                </a:rPr>
                <a:t>Technology's positive, lasting impact on businesses and the workplace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9307286" y="8926512"/>
            <a:ext cx="1647050" cy="596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7AC7CF"/>
                </a:solidFill>
                <a:latin typeface="DM Sans Bold"/>
              </a:rPr>
              <a:t>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79368" y="9023350"/>
            <a:ext cx="74295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u="sng">
                <a:solidFill>
                  <a:srgbClr val="000000"/>
                </a:solidFill>
                <a:latin typeface="DM Sans"/>
              </a:rPr>
              <a:t>Links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397437"/>
            <a:ext cx="10546591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>
                <a:solidFill>
                  <a:srgbClr val="7AC7CF"/>
                </a:solidFill>
                <a:latin typeface="DM Sans Bold"/>
              </a:rPr>
              <a:t>Project Overview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0" y="4182518"/>
            <a:ext cx="18288000" cy="6075866"/>
            <a:chOff x="0" y="0"/>
            <a:chExt cx="4816593" cy="160022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1600228"/>
            </a:xfrm>
            <a:custGeom>
              <a:avLst/>
              <a:gdLst/>
              <a:ahLst/>
              <a:cxnLst/>
              <a:rect r="r" b="b" t="t" l="l"/>
              <a:pathLst>
                <a:path h="160022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600228"/>
                  </a:lnTo>
                  <a:lnTo>
                    <a:pt x="0" y="1600228"/>
                  </a:lnTo>
                  <a:close/>
                </a:path>
              </a:pathLst>
            </a:custGeom>
            <a:solidFill>
              <a:srgbClr val="EAE5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16383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28700" y="5615981"/>
            <a:ext cx="9169938" cy="426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80"/>
              </a:lnSpc>
            </a:pPr>
            <a:r>
              <a:rPr lang="en-US" sz="2700">
                <a:solidFill>
                  <a:srgbClr val="5034C4"/>
                </a:solidFill>
                <a:latin typeface="DM Sans"/>
              </a:rPr>
              <a:t>Steganography, the art of hiding information in plain sight, is a field that has gained significant attention in the digital age. Bit-Plane Complexity Segmentation (BPCS) Steganography is a sophisticated method in this domain, offering a robust way to conceal large amounts of data within digital images with minimal perceptual distortion. This project aims to develop and implement a BPCS steganography system, exploring its potential and limitations in digital communication and data security.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376698" y="2543175"/>
            <a:ext cx="7372055" cy="5200650"/>
          </a:xfrm>
          <a:custGeom>
            <a:avLst/>
            <a:gdLst/>
            <a:ahLst/>
            <a:cxnLst/>
            <a:rect r="r" b="b" t="t" l="l"/>
            <a:pathLst>
              <a:path h="5200650" w="7372055">
                <a:moveTo>
                  <a:pt x="0" y="0"/>
                </a:moveTo>
                <a:lnTo>
                  <a:pt x="7372055" y="0"/>
                </a:lnTo>
                <a:lnTo>
                  <a:pt x="7372055" y="5200650"/>
                </a:lnTo>
                <a:lnTo>
                  <a:pt x="0" y="52006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79374" y="0"/>
            <a:ext cx="11008626" cy="10287000"/>
            <a:chOff x="0" y="0"/>
            <a:chExt cx="2899391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899391" cy="2709333"/>
            </a:xfrm>
            <a:custGeom>
              <a:avLst/>
              <a:gdLst/>
              <a:ahLst/>
              <a:cxnLst/>
              <a:rect r="r" b="b" t="t" l="l"/>
              <a:pathLst>
                <a:path h="2709333" w="2899391">
                  <a:moveTo>
                    <a:pt x="0" y="0"/>
                  </a:moveTo>
                  <a:lnTo>
                    <a:pt x="2899391" y="0"/>
                  </a:lnTo>
                  <a:lnTo>
                    <a:pt x="289939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034C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899391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333597" y="4695685"/>
            <a:ext cx="246171" cy="246171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C3EBE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8456683" y="6624224"/>
            <a:ext cx="246171" cy="246171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C3EBE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8456683" y="8410411"/>
            <a:ext cx="246171" cy="246171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C3EBE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9144000" y="4695685"/>
            <a:ext cx="8057734" cy="4768520"/>
            <a:chOff x="0" y="0"/>
            <a:chExt cx="10743646" cy="635802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47625"/>
              <a:ext cx="10743646" cy="164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DM Sans Bold"/>
                </a:rPr>
                <a:t>Data Security Professionals</a:t>
              </a:r>
              <a:r>
                <a:rPr lang="en-US" sz="2400">
                  <a:solidFill>
                    <a:srgbClr val="FFFFFF"/>
                  </a:solidFill>
                  <a:latin typeface="DM Sans"/>
                </a:rPr>
                <a:t>: Utilized by cybersecurity firms and forensic analysts for secure data transfer and cybercrime investigations.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2194129"/>
              <a:ext cx="10743646" cy="164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DM Sans Semi-Bold"/>
                </a:rPr>
                <a:t>Government and Defense</a:t>
              </a:r>
              <a:r>
                <a:rPr lang="en-US" sz="2400">
                  <a:solidFill>
                    <a:srgbClr val="FFFFFF"/>
                  </a:solidFill>
                  <a:latin typeface="DM Sans"/>
                </a:rPr>
                <a:t>: Applied in military and intelligence operations for covert communications and counterintelligence.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4715282"/>
              <a:ext cx="10743646" cy="16427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400">
                  <a:solidFill>
                    <a:srgbClr val="FFFFFF"/>
                  </a:solidFill>
                  <a:latin typeface="DM Sans Bold"/>
                </a:rPr>
                <a:t>Academic and Research Institutions:</a:t>
              </a:r>
              <a:r>
                <a:rPr lang="en-US" sz="2400">
                  <a:solidFill>
                    <a:srgbClr val="FFFFFF"/>
                  </a:solidFill>
                  <a:latin typeface="DM Sans"/>
                </a:rPr>
                <a:t> Beneficial for researchers in digital security and educational use in computer science and digital forensics.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665256" y="1655058"/>
            <a:ext cx="7525413" cy="1943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>
                <a:solidFill>
                  <a:srgbClr val="5034C4"/>
                </a:solidFill>
                <a:latin typeface="DM Sans Bold"/>
              </a:rPr>
              <a:t>Who are the End Users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8333597" y="3598158"/>
            <a:ext cx="233089" cy="233089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C3EBEF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8991339" y="3495694"/>
            <a:ext cx="7853330" cy="1243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DM Sans Bold"/>
              </a:rPr>
              <a:t>Corporate Sector:</a:t>
            </a:r>
            <a:r>
              <a:rPr lang="en-US" sz="2399">
                <a:solidFill>
                  <a:srgbClr val="FFFFFF"/>
                </a:solidFill>
                <a:latin typeface="DM Sans"/>
              </a:rPr>
              <a:t> Employed for confidential business communications and digital watermarking of intellectual property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8333597" y="2626608"/>
            <a:ext cx="233089" cy="233089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C3EBEF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8991339" y="2306908"/>
            <a:ext cx="9296661" cy="82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DM Sans Bold"/>
              </a:rPr>
              <a:t>General Public</a:t>
            </a:r>
            <a:r>
              <a:rPr lang="en-US" sz="2400">
                <a:solidFill>
                  <a:srgbClr val="FFFFFF"/>
                </a:solidFill>
                <a:latin typeface="DM Sans"/>
              </a:rPr>
              <a:t>: Suitable for individuals seeking enhanced privacy in personal communications.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72058" y="0"/>
            <a:ext cx="13615942" cy="10287000"/>
            <a:chOff x="0" y="0"/>
            <a:chExt cx="3586092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860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3586092">
                  <a:moveTo>
                    <a:pt x="0" y="0"/>
                  </a:moveTo>
                  <a:lnTo>
                    <a:pt x="3586092" y="0"/>
                  </a:lnTo>
                  <a:lnTo>
                    <a:pt x="35860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034C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58609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776436" y="2140833"/>
            <a:ext cx="9850730" cy="5892364"/>
          </a:xfrm>
          <a:custGeom>
            <a:avLst/>
            <a:gdLst/>
            <a:ahLst/>
            <a:cxnLst/>
            <a:rect r="r" b="b" t="t" l="l"/>
            <a:pathLst>
              <a:path h="5892364" w="9850730">
                <a:moveTo>
                  <a:pt x="0" y="0"/>
                </a:moveTo>
                <a:lnTo>
                  <a:pt x="9850730" y="0"/>
                </a:lnTo>
                <a:lnTo>
                  <a:pt x="9850730" y="5892364"/>
                </a:lnTo>
                <a:lnTo>
                  <a:pt x="0" y="58923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5256" y="1655058"/>
            <a:ext cx="4006802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>
                <a:solidFill>
                  <a:srgbClr val="5034C4"/>
                </a:solidFill>
                <a:latin typeface="DM Sans Bold"/>
              </a:rPr>
              <a:t>Solutions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72058" y="0"/>
            <a:ext cx="13615942" cy="10287000"/>
            <a:chOff x="0" y="0"/>
            <a:chExt cx="3586092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860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3586092">
                  <a:moveTo>
                    <a:pt x="0" y="0"/>
                  </a:moveTo>
                  <a:lnTo>
                    <a:pt x="3586092" y="0"/>
                  </a:lnTo>
                  <a:lnTo>
                    <a:pt x="35860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034C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58609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854281" y="1339020"/>
            <a:ext cx="9725754" cy="7849500"/>
          </a:xfrm>
          <a:custGeom>
            <a:avLst/>
            <a:gdLst/>
            <a:ahLst/>
            <a:cxnLst/>
            <a:rect r="r" b="b" t="t" l="l"/>
            <a:pathLst>
              <a:path h="7849500" w="9725754">
                <a:moveTo>
                  <a:pt x="0" y="0"/>
                </a:moveTo>
                <a:lnTo>
                  <a:pt x="9725754" y="0"/>
                </a:lnTo>
                <a:lnTo>
                  <a:pt x="9725754" y="7849500"/>
                </a:lnTo>
                <a:lnTo>
                  <a:pt x="0" y="78495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78" r="0" b="-57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5256" y="1655058"/>
            <a:ext cx="4006802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>
                <a:solidFill>
                  <a:srgbClr val="5034C4"/>
                </a:solidFill>
                <a:latin typeface="DM Sans Bold"/>
              </a:rPr>
              <a:t>Solutions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72058" y="0"/>
            <a:ext cx="13615942" cy="10287000"/>
            <a:chOff x="0" y="0"/>
            <a:chExt cx="3586092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860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3586092">
                  <a:moveTo>
                    <a:pt x="0" y="0"/>
                  </a:moveTo>
                  <a:lnTo>
                    <a:pt x="3586092" y="0"/>
                  </a:lnTo>
                  <a:lnTo>
                    <a:pt x="35860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034C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58609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496736" y="1453459"/>
            <a:ext cx="10626570" cy="7599416"/>
          </a:xfrm>
          <a:custGeom>
            <a:avLst/>
            <a:gdLst/>
            <a:ahLst/>
            <a:cxnLst/>
            <a:rect r="r" b="b" t="t" l="l"/>
            <a:pathLst>
              <a:path h="7599416" w="10626570">
                <a:moveTo>
                  <a:pt x="0" y="0"/>
                </a:moveTo>
                <a:lnTo>
                  <a:pt x="10626570" y="0"/>
                </a:lnTo>
                <a:lnTo>
                  <a:pt x="10626570" y="7599416"/>
                </a:lnTo>
                <a:lnTo>
                  <a:pt x="0" y="75994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5256" y="1655058"/>
            <a:ext cx="4006802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>
                <a:solidFill>
                  <a:srgbClr val="5034C4"/>
                </a:solidFill>
                <a:latin typeface="DM Sans Bold"/>
              </a:rPr>
              <a:t>Solutions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72058" y="0"/>
            <a:ext cx="13615942" cy="10287000"/>
            <a:chOff x="0" y="0"/>
            <a:chExt cx="3586092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5860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3586092">
                  <a:moveTo>
                    <a:pt x="0" y="0"/>
                  </a:moveTo>
                  <a:lnTo>
                    <a:pt x="3586092" y="0"/>
                  </a:lnTo>
                  <a:lnTo>
                    <a:pt x="35860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5034C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586092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270356" y="2552898"/>
            <a:ext cx="10419345" cy="5181204"/>
          </a:xfrm>
          <a:custGeom>
            <a:avLst/>
            <a:gdLst/>
            <a:ahLst/>
            <a:cxnLst/>
            <a:rect r="r" b="b" t="t" l="l"/>
            <a:pathLst>
              <a:path h="5181204" w="10419345">
                <a:moveTo>
                  <a:pt x="0" y="0"/>
                </a:moveTo>
                <a:lnTo>
                  <a:pt x="10419346" y="0"/>
                </a:lnTo>
                <a:lnTo>
                  <a:pt x="10419346" y="5181204"/>
                </a:lnTo>
                <a:lnTo>
                  <a:pt x="0" y="51812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5256" y="1655058"/>
            <a:ext cx="4006802" cy="97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80"/>
              </a:lnSpc>
            </a:pPr>
            <a:r>
              <a:rPr lang="en-US" sz="6400">
                <a:solidFill>
                  <a:srgbClr val="5034C4"/>
                </a:solidFill>
                <a:latin typeface="DM Sans Bold"/>
              </a:rPr>
              <a:t>Solutions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DAFz2Jr7Dgo</dc:identifier>
  <dcterms:modified xsi:type="dcterms:W3CDTF">2011-08-01T06:04:30Z</dcterms:modified>
  <cp:revision>1</cp:revision>
  <dc:title>y</dc:title>
</cp:coreProperties>
</file>

<file path=docProps/thumbnail.jpeg>
</file>